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7" r:id="rId1"/>
  </p:sldMasterIdLst>
  <p:notesMasterIdLst>
    <p:notesMasterId r:id="rId35"/>
  </p:notesMasterIdLst>
  <p:sldIdLst>
    <p:sldId id="256" r:id="rId2"/>
    <p:sldId id="257" r:id="rId3"/>
    <p:sldId id="302" r:id="rId4"/>
    <p:sldId id="258" r:id="rId5"/>
    <p:sldId id="291" r:id="rId6"/>
    <p:sldId id="260" r:id="rId7"/>
    <p:sldId id="296" r:id="rId8"/>
    <p:sldId id="297" r:id="rId9"/>
    <p:sldId id="298" r:id="rId10"/>
    <p:sldId id="299" r:id="rId11"/>
    <p:sldId id="293" r:id="rId12"/>
    <p:sldId id="263" r:id="rId13"/>
    <p:sldId id="264" r:id="rId14"/>
    <p:sldId id="294" r:id="rId15"/>
    <p:sldId id="301" r:id="rId16"/>
    <p:sldId id="266" r:id="rId17"/>
    <p:sldId id="267" r:id="rId18"/>
    <p:sldId id="268" r:id="rId19"/>
    <p:sldId id="269" r:id="rId20"/>
    <p:sldId id="270" r:id="rId21"/>
    <p:sldId id="271" r:id="rId22"/>
    <p:sldId id="274" r:id="rId23"/>
    <p:sldId id="275" r:id="rId24"/>
    <p:sldId id="276" r:id="rId25"/>
    <p:sldId id="277" r:id="rId26"/>
    <p:sldId id="295" r:id="rId27"/>
    <p:sldId id="278" r:id="rId28"/>
    <p:sldId id="279" r:id="rId29"/>
    <p:sldId id="280" r:id="rId30"/>
    <p:sldId id="281" r:id="rId31"/>
    <p:sldId id="282" r:id="rId32"/>
    <p:sldId id="289" r:id="rId33"/>
    <p:sldId id="288" r:id="rId34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40FF"/>
    <a:srgbClr val="FF545A"/>
    <a:srgbClr val="FF898B"/>
    <a:srgbClr val="00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4014B03-8F40-49A2-A0EB-D18ED94CC971}">
  <a:tblStyle styleId="{54014B03-8F40-49A2-A0EB-D18ED94CC971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94"/>
    <p:restoredTop sz="93566"/>
  </p:normalViewPr>
  <p:slideViewPr>
    <p:cSldViewPr snapToGrid="0" snapToObjects="1">
      <p:cViewPr varScale="1">
        <p:scale>
          <a:sx n="81" d="100"/>
          <a:sy n="81" d="100"/>
        </p:scale>
        <p:origin x="1164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360631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78571"/>
              <a:buFont typeface="Arial"/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 page(s)</a:t>
            </a:r>
            <a:r>
              <a:rPr lang="en-US" baseline="0" dirty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940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4" name="Shape 5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983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215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822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2811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1165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2" name="Shape 3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1888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58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5" name="Shape 3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91699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909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Shape 3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8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96026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8" name="Shape 4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46437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5002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8" name="Shape 4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15461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551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3431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2" name="Shape 4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8182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53411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7" name="Shape 4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13010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69472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55044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2111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8" name="Shape 5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6493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2" name="Shape 5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1679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8351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2925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869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4" name="Shape 5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6059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96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723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3805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0273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48193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42055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40841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349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7264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4410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70884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0830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630400" cy="11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7195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7965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5628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8270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18388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12205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2712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0840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556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1660004-5F62-43F5-8C0A-BDC9AAAF0B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DF7061FE-CED0-4F1E-B20C-7AA49EFAC3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42416273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nemoni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72406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3</a:t>
            </a:r>
            <a:b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Выражения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Утверждения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DF972B-1A42-4B0D-8D9E-AE614DB06492}"/>
              </a:ext>
            </a:extLst>
          </p:cNvPr>
          <p:cNvSpPr txBox="1"/>
          <p:nvPr/>
        </p:nvSpPr>
        <p:spPr>
          <a:xfrm>
            <a:off x="10901547" y="6887688"/>
            <a:ext cx="3574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rgbClr val="00B0F0"/>
                </a:solidFill>
              </a:rPr>
              <a:t>Владислав Карюкин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7137400" y="5499100"/>
            <a:ext cx="52085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hours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rate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pay = hours * rate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print(pay)</a:t>
            </a:r>
          </a:p>
        </p:txBody>
      </p:sp>
      <p:sp>
        <p:nvSpPr>
          <p:cNvPr id="528" name="Shape 528"/>
          <p:cNvSpPr txBox="1"/>
          <p:nvPr/>
        </p:nvSpPr>
        <p:spPr>
          <a:xfrm>
            <a:off x="11531600" y="1676400"/>
            <a:ext cx="2109786" cy="2336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9" name="Shape 529"/>
          <p:cNvSpPr txBox="1"/>
          <p:nvPr/>
        </p:nvSpPr>
        <p:spPr>
          <a:xfrm>
            <a:off x="1505339" y="6057900"/>
            <a:ext cx="424913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Что делают эти кусочки кода?</a:t>
            </a:r>
            <a:endParaRPr lang="en-US" sz="40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72378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Предложения или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451263" y="7037422"/>
            <a:ext cx="321315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Переменная</a:t>
            </a:r>
            <a:endParaRPr lang="en-US" sz="4200" u="none" strike="noStrike" cap="none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1" name="Shape 511"/>
          <p:cNvSpPr txBox="1"/>
          <p:nvPr/>
        </p:nvSpPr>
        <p:spPr>
          <a:xfrm>
            <a:off x="4437676" y="7037422"/>
            <a:ext cx="245588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20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</a:t>
            </a:r>
            <a:endParaRPr lang="en-US" sz="4200" u="none" strike="noStrike" cap="none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2" name="Shape 512"/>
          <p:cNvSpPr txBox="1"/>
          <p:nvPr/>
        </p:nvSpPr>
        <p:spPr>
          <a:xfrm>
            <a:off x="7766462" y="7088222"/>
            <a:ext cx="2770341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Константа</a:t>
            </a:r>
            <a:endParaRPr lang="en-US" sz="4200" u="none" strike="noStrike" cap="none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3" name="Shape 513"/>
          <p:cNvSpPr txBox="1"/>
          <p:nvPr/>
        </p:nvSpPr>
        <p:spPr>
          <a:xfrm>
            <a:off x="11589607" y="7103710"/>
            <a:ext cx="3009992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42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Функция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600" y="2717800"/>
            <a:ext cx="8807450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Операция присваивания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с выражением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Печать выражения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0985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Выражение присваивания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3" name="Shape 313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432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57200" lvl="0" indent="-457200">
              <a:spcBef>
                <a:spcPts val="0"/>
              </a:spcBef>
              <a:buSzPct val="100000"/>
              <a:buFont typeface="Cabin"/>
            </a:pPr>
            <a:r>
              <a:rPr lang="ru-RU" sz="3600" dirty="0"/>
              <a:t>Мы присваиваем значение переменной с помощью оператора присваивания (=)</a:t>
            </a:r>
          </a:p>
          <a:p>
            <a:pPr marL="457200" lvl="0" indent="-457200">
              <a:spcBef>
                <a:spcPts val="0"/>
              </a:spcBef>
              <a:buSzPct val="100000"/>
              <a:buFont typeface="Cabin"/>
            </a:pPr>
            <a:r>
              <a:rPr lang="ru-RU" sz="3600" dirty="0"/>
              <a:t>Оператор присваивания состоит из выражения в правой части и переменной для хранения результата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14" name="Shape 314"/>
          <p:cNvSpPr txBox="1"/>
          <p:nvPr/>
        </p:nvSpPr>
        <p:spPr>
          <a:xfrm>
            <a:off x="4252109" y="6134100"/>
            <a:ext cx="10078835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3.9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( 1 </a:t>
            </a:r>
            <a:r>
              <a:rPr lang="en-US" sz="4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-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)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5248625" y="6081811"/>
            <a:ext cx="6324599" cy="1066799"/>
          </a:xfrm>
          <a:prstGeom prst="rect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467820" y="6140893"/>
            <a:ext cx="9521096" cy="255184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r>
              <a:rPr lang="ru-RU" sz="3600" dirty="0"/>
              <a:t>Правая сторона - это выражение. После того, как выражение оценено, результат помещается (присваивается) переменной слева, т. е.</a:t>
            </a:r>
            <a:r>
              <a:rPr lang="en-US" sz="3600" dirty="0"/>
              <a:t> x</a:t>
            </a:r>
            <a:r>
              <a:rPr lang="ru-RU" sz="3600" dirty="0"/>
              <a:t>.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26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7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29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>
            <a:stCxn id="332" idx="0"/>
          </p:cNvCxnSpPr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5" name="Shape 335"/>
          <p:cNvSpPr txBox="1"/>
          <p:nvPr/>
        </p:nvSpPr>
        <p:spPr>
          <a:xfrm>
            <a:off x="581025" y="1085849"/>
            <a:ext cx="6578599" cy="1663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600" dirty="0"/>
              <a:t>Переменная - это место в памяти, используемое для хранения значения (0,6).</a:t>
            </a:r>
            <a:endParaRPr lang="en-US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4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/>
        </p:nvSpPr>
        <p:spPr>
          <a:xfrm>
            <a:off x="6362700" y="3397148"/>
            <a:ext cx="8843961" cy="114945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0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000" u="none" strike="noStrike" cap="none" dirty="0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=</a:t>
            </a:r>
            <a:r>
              <a:rPr lang="en-US" sz="40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40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3.9 *  x  * ( 1  -  x )</a:t>
            </a:r>
          </a:p>
        </p:txBody>
      </p:sp>
      <p:sp>
        <p:nvSpPr>
          <p:cNvPr id="321" name="Shape 321"/>
          <p:cNvSpPr txBox="1"/>
          <p:nvPr/>
        </p:nvSpPr>
        <p:spPr>
          <a:xfrm>
            <a:off x="10668000" y="850900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chemeClr val="lt1"/>
              </a:buClr>
              <a:buSzPct val="25000"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0.6    0.936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9813925" y="1047750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328" name="Shape 328"/>
          <p:cNvSpPr txBox="1"/>
          <p:nvPr/>
        </p:nvSpPr>
        <p:spPr>
          <a:xfrm>
            <a:off x="12150725" y="5054600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0.4</a:t>
            </a:r>
          </a:p>
        </p:txBody>
      </p:sp>
      <p:cxnSp>
        <p:nvCxnSpPr>
          <p:cNvPr id="331" name="Shape 331"/>
          <p:cNvCxnSpPr/>
          <p:nvPr/>
        </p:nvCxnSpPr>
        <p:spPr>
          <a:xfrm flipV="1">
            <a:off x="11453192" y="5676799"/>
            <a:ext cx="1075640" cy="898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32" name="Shape 332"/>
          <p:cNvSpPr txBox="1"/>
          <p:nvPr/>
        </p:nvSpPr>
        <p:spPr>
          <a:xfrm>
            <a:off x="10115550" y="6575425"/>
            <a:ext cx="17328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0.936</a:t>
            </a:r>
          </a:p>
        </p:txBody>
      </p:sp>
      <p:cxnSp>
        <p:nvCxnSpPr>
          <p:cNvPr id="333" name="Shape 333"/>
          <p:cNvCxnSpPr/>
          <p:nvPr/>
        </p:nvCxnSpPr>
        <p:spPr>
          <a:xfrm rot="10800000" flipH="1">
            <a:off x="13166725" y="4580012"/>
            <a:ext cx="485699" cy="485699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4" name="Shape 334"/>
          <p:cNvCxnSpPr/>
          <p:nvPr/>
        </p:nvCxnSpPr>
        <p:spPr>
          <a:xfrm rot="10800000">
            <a:off x="11902974" y="4457799"/>
            <a:ext cx="520800" cy="6603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18" name="Shape 348"/>
          <p:cNvCxnSpPr/>
          <p:nvPr/>
        </p:nvCxnSpPr>
        <p:spPr>
          <a:xfrm flipH="1">
            <a:off x="10944311" y="1039812"/>
            <a:ext cx="763500" cy="8859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" name="Shape 349"/>
          <p:cNvCxnSpPr/>
          <p:nvPr/>
        </p:nvCxnSpPr>
        <p:spPr>
          <a:xfrm>
            <a:off x="10944225" y="1022350"/>
            <a:ext cx="572999" cy="798600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0" name="Shape 343"/>
          <p:cNvSpPr txBox="1"/>
          <p:nvPr/>
        </p:nvSpPr>
        <p:spPr>
          <a:xfrm>
            <a:off x="249382" y="5851474"/>
            <a:ext cx="8455231" cy="28056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>
              <a:buClr>
                <a:srgbClr val="FFFF00"/>
              </a:buClr>
              <a:buSzPct val="25000"/>
            </a:pPr>
            <a:r>
              <a:rPr lang="ru-RU" sz="3200" dirty="0"/>
              <a:t>Правая сторона - это выражение. После того, как выражение оценено, результат помещается (присваивается) переменной слева, т. </a:t>
            </a:r>
            <a:r>
              <a:rPr lang="en-US" sz="3200" dirty="0"/>
              <a:t>e</a:t>
            </a:r>
            <a:r>
              <a:rPr lang="ru-RU" sz="3200" dirty="0"/>
              <a:t>. </a:t>
            </a:r>
            <a:r>
              <a:rPr lang="en-US" sz="3200" dirty="0"/>
              <a:t>x</a:t>
            </a:r>
            <a:r>
              <a:rPr lang="ru-RU" sz="3200" dirty="0"/>
              <a:t>.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1" name="Shape 346"/>
          <p:cNvSpPr txBox="1"/>
          <p:nvPr/>
        </p:nvSpPr>
        <p:spPr>
          <a:xfrm>
            <a:off x="571500" y="731299"/>
            <a:ext cx="7504111" cy="2984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ru-RU" sz="3200" dirty="0">
                <a:solidFill>
                  <a:srgbClr val="00FA00"/>
                </a:solidFill>
              </a:rPr>
              <a:t>Переменная</a:t>
            </a:r>
            <a:r>
              <a:rPr lang="ru-RU" sz="3200" dirty="0"/>
              <a:t> - это место в памяти, используемое для хранения значения. </a:t>
            </a:r>
            <a:r>
              <a:rPr lang="ru-RU" sz="3200" dirty="0">
                <a:solidFill>
                  <a:srgbClr val="FFC000"/>
                </a:solidFill>
              </a:rPr>
              <a:t>Значение</a:t>
            </a:r>
            <a:r>
              <a:rPr lang="ru-RU" sz="3200" dirty="0"/>
              <a:t>, хранящееся в переменной, можно обновить, заменив старое значение (0,6) новым значением (0,936)</a:t>
            </a:r>
            <a:endParaRPr lang="en-US" sz="32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3" name="Shape 324"/>
          <p:cNvSpPr txBox="1"/>
          <p:nvPr/>
        </p:nvSpPr>
        <p:spPr>
          <a:xfrm>
            <a:off x="9423511" y="3086048"/>
            <a:ext cx="900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sp>
        <p:nvSpPr>
          <p:cNvPr id="34" name="Shape 325"/>
          <p:cNvSpPr txBox="1"/>
          <p:nvPr/>
        </p:nvSpPr>
        <p:spPr>
          <a:xfrm>
            <a:off x="13244725" y="3192011"/>
            <a:ext cx="10632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0.6</a:t>
            </a:r>
          </a:p>
        </p:txBody>
      </p:sp>
      <p:cxnSp>
        <p:nvCxnSpPr>
          <p:cNvPr id="35" name="Shape 326"/>
          <p:cNvCxnSpPr/>
          <p:nvPr/>
        </p:nvCxnSpPr>
        <p:spPr>
          <a:xfrm flipV="1">
            <a:off x="10100344" y="2129110"/>
            <a:ext cx="606425" cy="956938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" name="Shape 327"/>
          <p:cNvCxnSpPr/>
          <p:nvPr/>
        </p:nvCxnSpPr>
        <p:spPr>
          <a:xfrm flipH="1" flipV="1">
            <a:off x="11739325" y="2129111"/>
            <a:ext cx="1696621" cy="1147467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" name="Shape 329"/>
          <p:cNvCxnSpPr/>
          <p:nvPr/>
        </p:nvCxnSpPr>
        <p:spPr>
          <a:xfrm flipH="1" flipV="1">
            <a:off x="8085136" y="4457799"/>
            <a:ext cx="2393950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" name="Shape 330"/>
          <p:cNvCxnSpPr/>
          <p:nvPr/>
        </p:nvCxnSpPr>
        <p:spPr>
          <a:xfrm flipH="1" flipV="1">
            <a:off x="9988916" y="4457799"/>
            <a:ext cx="993034" cy="2117626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2202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7200" dirty="0">
                <a:solidFill>
                  <a:srgbClr val="FFD966"/>
                </a:solidFill>
              </a:rPr>
              <a:t>Выражения</a:t>
            </a:r>
            <a:r>
              <a:rPr lang="is-IS" sz="7200" dirty="0">
                <a:solidFill>
                  <a:srgbClr val="FFD966"/>
                </a:solidFill>
              </a:rPr>
              <a:t>…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9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xfrm>
            <a:off x="861482" y="603625"/>
            <a:ext cx="12539631" cy="152997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5" name="Shape 355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9036050" cy="627413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Из-за отсутствия математических символов на компьютерных клавиатурах мы используем «компьютерный язык» для выражения классических математических операций</a:t>
            </a:r>
            <a:endParaRPr lang="kk-KZ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Звездочка - это умножение</a:t>
            </a:r>
          </a:p>
          <a:p>
            <a:pPr marL="749300" lvl="0" indent="-371094">
              <a:spcBef>
                <a:spcPts val="350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Возведение в степень (возведение в степень) выглядит иначе, чем в математике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aphicFrame>
        <p:nvGraphicFramePr>
          <p:cNvPr id="356" name="Shape 356"/>
          <p:cNvGraphicFramePr/>
          <p:nvPr>
            <p:extLst>
              <p:ext uri="{D42A27DB-BD31-4B8C-83A1-F6EECF244321}">
                <p14:modId xmlns:p14="http://schemas.microsoft.com/office/powerpoint/2010/main" val="1444946014"/>
              </p:ext>
            </p:extLst>
          </p:nvPr>
        </p:nvGraphicFramePr>
        <p:xfrm>
          <a:off x="10337800" y="2289175"/>
          <a:ext cx="5025250" cy="556727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239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6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2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3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3100" b="0" i="0" u="none" dirty="0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/>
        </p:nvSpPr>
        <p:spPr>
          <a:xfrm>
            <a:off x="1727200" y="2230157"/>
            <a:ext cx="4460999" cy="5308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440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12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5280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zz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5.28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7073900" y="2298700"/>
            <a:ext cx="40266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23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jj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%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kk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C0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**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3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64</a:t>
            </a:r>
          </a:p>
        </p:txBody>
      </p:sp>
      <p:graphicFrame>
        <p:nvGraphicFramePr>
          <p:cNvPr id="363" name="Shape 363"/>
          <p:cNvGraphicFramePr/>
          <p:nvPr/>
        </p:nvGraphicFramePr>
        <p:xfrm>
          <a:off x="11783875" y="2965450"/>
          <a:ext cx="3752000" cy="4556125"/>
        </p:xfrm>
        <a:graphic>
          <a:graphicData uri="http://schemas.openxmlformats.org/drawingml/2006/table">
            <a:tbl>
              <a:tblPr>
                <a:noFill/>
                <a:tableStyleId>{54014B03-8F40-49A2-A0EB-D18ED94CC971}</a:tableStyleId>
              </a:tblPr>
              <a:tblGrid>
                <a:gridCol w="18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Operator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4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Operation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49411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+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Addition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-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Subtraction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Multiplication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/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Division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**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Power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08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FFFF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rgbClr val="00FFFF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%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ct val="25000"/>
                        <a:buFont typeface="Cabin"/>
                        <a:buNone/>
                      </a:pPr>
                      <a:r>
                        <a:rPr lang="en-US" sz="2300" b="0" i="0" u="none">
                          <a:solidFill>
                            <a:schemeClr val="lt1"/>
                          </a:solidFill>
                          <a:latin typeface="Arial" charset="0"/>
                          <a:ea typeface="Arial" charset="0"/>
                          <a:cs typeface="Arial" charset="0"/>
                          <a:sym typeface="Cabin"/>
                        </a:rPr>
                        <a:t>Remainder</a:t>
                      </a:r>
                    </a:p>
                  </a:txBody>
                  <a:tcPr marL="38100" marR="38100" marT="38100" marB="38100" anchor="ctr">
                    <a:lnL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64" name="Shape 364"/>
          <p:cNvCxnSpPr/>
          <p:nvPr/>
        </p:nvCxnSpPr>
        <p:spPr>
          <a:xfrm>
            <a:off x="8432800" y="6225788"/>
            <a:ext cx="12699" cy="595311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rot="10800000" flipH="1">
            <a:off x="8432800" y="6210300"/>
            <a:ext cx="2035175" cy="25399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6" name="Shape 366"/>
          <p:cNvSpPr txBox="1"/>
          <p:nvPr/>
        </p:nvSpPr>
        <p:spPr>
          <a:xfrm>
            <a:off x="7807325" y="62738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67" name="Shape 367"/>
          <p:cNvSpPr txBox="1"/>
          <p:nvPr/>
        </p:nvSpPr>
        <p:spPr>
          <a:xfrm>
            <a:off x="8572500" y="62738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23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8816975" y="5605462"/>
            <a:ext cx="1100136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R 3</a:t>
            </a:r>
          </a:p>
        </p:txBody>
      </p:sp>
      <p:sp>
        <p:nvSpPr>
          <p:cNvPr id="369" name="Shape 369"/>
          <p:cNvSpPr txBox="1"/>
          <p:nvPr/>
        </p:nvSpPr>
        <p:spPr>
          <a:xfrm>
            <a:off x="8572500" y="67310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20</a:t>
            </a:r>
          </a:p>
        </p:txBody>
      </p:sp>
      <p:cxnSp>
        <p:nvCxnSpPr>
          <p:cNvPr id="370" name="Shape 370"/>
          <p:cNvCxnSpPr/>
          <p:nvPr/>
        </p:nvCxnSpPr>
        <p:spPr>
          <a:xfrm>
            <a:off x="8496300" y="7440611"/>
            <a:ext cx="584200" cy="0"/>
          </a:xfrm>
          <a:prstGeom prst="straightConnector1">
            <a:avLst/>
          </a:prstGeom>
          <a:noFill/>
          <a:ln w="25400" cap="rnd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8801100" y="7505700"/>
            <a:ext cx="342899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C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2" name="Shape 3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Числовые выражения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Порядок оценки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8" name="Shape 37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0004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Когда мы объединяем операторы в цепочку - </a:t>
            </a:r>
            <a:r>
              <a:rPr lang="ru-RU" sz="3600" dirty="0" err="1"/>
              <a:t>Python</a:t>
            </a:r>
            <a:r>
              <a:rPr lang="ru-RU" sz="3600" dirty="0"/>
              <a:t> должен знать, какой из них делать в первую очередь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Это называется «</a:t>
            </a:r>
            <a:r>
              <a:rPr lang="ru-RU" sz="3600" dirty="0">
                <a:solidFill>
                  <a:srgbClr val="FFC000"/>
                </a:solidFill>
              </a:rPr>
              <a:t>приоритет оператора</a:t>
            </a:r>
            <a:r>
              <a:rPr lang="ru-RU" sz="3600" dirty="0"/>
              <a:t>»</a:t>
            </a:r>
          </a:p>
          <a:p>
            <a:pPr marL="749300" lvl="0" indent="-371094">
              <a:spcBef>
                <a:spcPts val="0"/>
              </a:spcBef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/>
              <a:t>Какой оператор «имеет приоритет» над остальными?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79" name="Shape 379"/>
          <p:cNvSpPr txBox="1"/>
          <p:nvPr/>
        </p:nvSpPr>
        <p:spPr>
          <a:xfrm>
            <a:off x="3756025" y="6640900"/>
            <a:ext cx="874395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4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= 1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+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2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-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4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5 </a:t>
            </a:r>
            <a:r>
              <a:rPr lang="en-US" sz="44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** </a:t>
            </a:r>
            <a:r>
              <a:rPr lang="en-US" sz="44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6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algn="ctr"/>
            <a:r>
              <a:rPr lang="ru-RU" sz="5400" b="1" dirty="0">
                <a:solidFill>
                  <a:srgbClr val="FFC000"/>
                </a:solidFill>
              </a:rPr>
              <a:t>Правила приоритета операторов</a:t>
            </a:r>
            <a:endParaRPr lang="ru-RU" sz="5400" b="1" dirty="0">
              <a:solidFill>
                <a:srgbClr val="FFC000"/>
              </a:solidFill>
              <a:effectLst/>
            </a:endParaRPr>
          </a:p>
        </p:txBody>
      </p:sp>
      <p:sp>
        <p:nvSpPr>
          <p:cNvPr id="385" name="Shape 385"/>
          <p:cNvSpPr txBox="1">
            <a:spLocks noGrp="1"/>
          </p:cNvSpPr>
          <p:nvPr>
            <p:ph idx="1"/>
          </p:nvPr>
        </p:nvSpPr>
        <p:spPr>
          <a:xfrm>
            <a:off x="838012" y="2737226"/>
            <a:ext cx="11928721" cy="498173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b="1" dirty="0"/>
              <a:t>Правило с наивысшим приоритетом к правилу с наименьшим приоритетом:</a:t>
            </a:r>
          </a:p>
          <a:p>
            <a:pPr lvl="1"/>
            <a:r>
              <a:rPr lang="ru-RU" sz="3200" dirty="0"/>
              <a:t>Круглые скобки всегда соблюдаются</a:t>
            </a:r>
          </a:p>
          <a:p>
            <a:pPr lvl="1"/>
            <a:r>
              <a:rPr lang="ru-RU" sz="3200" dirty="0"/>
              <a:t>Возведение в степень (возвести в степень)</a:t>
            </a:r>
          </a:p>
          <a:p>
            <a:pPr lvl="1"/>
            <a:r>
              <a:rPr lang="ru-RU" sz="3200" dirty="0"/>
              <a:t>Умножение, деление и остаток</a:t>
            </a:r>
          </a:p>
          <a:p>
            <a:pPr lvl="1"/>
            <a:r>
              <a:rPr lang="ru-RU" sz="3200" dirty="0"/>
              <a:t>Сложение и вычитание</a:t>
            </a:r>
          </a:p>
          <a:p>
            <a:pPr lvl="1"/>
            <a:r>
              <a:rPr lang="ru-RU" sz="3200" dirty="0"/>
              <a:t>Слева направо</a:t>
            </a:r>
          </a:p>
        </p:txBody>
      </p:sp>
      <p:grpSp>
        <p:nvGrpSpPr>
          <p:cNvPr id="386" name="Shape 386"/>
          <p:cNvGrpSpPr/>
          <p:nvPr/>
        </p:nvGrpSpPr>
        <p:grpSpPr>
          <a:xfrm>
            <a:off x="12079286" y="3061786"/>
            <a:ext cx="3338701" cy="3020428"/>
            <a:chOff x="0" y="-349272"/>
            <a:chExt cx="2522536" cy="3020428"/>
          </a:xfrm>
        </p:grpSpPr>
        <p:sp>
          <p:nvSpPr>
            <p:cNvPr id="387" name="Shape 387"/>
            <p:cNvSpPr txBox="1"/>
            <p:nvPr/>
          </p:nvSpPr>
          <p:spPr>
            <a:xfrm>
              <a:off x="0" y="-349272"/>
              <a:ext cx="2262187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Parenthesis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Power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Multiplication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Addition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en-US" sz="3600" u="none" strike="noStrike" cap="none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Left to Right</a:t>
              </a:r>
            </a:p>
          </p:txBody>
        </p:sp>
        <p:cxnSp>
          <p:nvCxnSpPr>
            <p:cNvPr id="388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4070626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kk-KZ" sz="7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Константы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1" name="Shape 251"/>
          <p:cNvSpPr txBox="1">
            <a:spLocks noGrp="1"/>
          </p:cNvSpPr>
          <p:nvPr>
            <p:ph idx="1"/>
          </p:nvPr>
        </p:nvSpPr>
        <p:spPr>
          <a:xfrm>
            <a:off x="519580" y="1934993"/>
            <a:ext cx="14953968" cy="5023948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Фиксированные значения, такие как числа, буквы и строки, называются «константами», потому что их значение не изменяется</a:t>
            </a:r>
          </a:p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Числовые константы соответствуют вашим ожиданиям</a:t>
            </a:r>
          </a:p>
          <a:p>
            <a:pPr marL="1104900" lvl="0" indent="-603377">
              <a:spcBef>
                <a:spcPts val="0"/>
              </a:spcBef>
              <a:buClr>
                <a:srgbClr val="FF9900"/>
              </a:buClr>
              <a:buSzPct val="100000"/>
              <a:buFont typeface="Cabin"/>
              <a:buChar char="•"/>
            </a:pPr>
            <a:r>
              <a:rPr lang="ru-RU" sz="3600" dirty="0"/>
              <a:t>Строковые константы используют одинарные кавычки (') или двойные кавычки (").</a:t>
            </a:r>
            <a:b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10123180" y="5526212"/>
            <a:ext cx="5530113" cy="3125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98.6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print(</a:t>
            </a:r>
            <a:r>
              <a:rPr lang="en-US" sz="30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'Hello world'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world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 txBox="1"/>
          <p:nvPr/>
        </p:nvSpPr>
        <p:spPr>
          <a:xfrm>
            <a:off x="10307636" y="990600"/>
            <a:ext cx="46275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** 3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/ 4 * 5</a:t>
            </a:r>
          </a:p>
        </p:txBody>
      </p:sp>
      <p:sp>
        <p:nvSpPr>
          <p:cNvPr id="397" name="Shape 397"/>
          <p:cNvSpPr txBox="1"/>
          <p:nvPr/>
        </p:nvSpPr>
        <p:spPr>
          <a:xfrm>
            <a:off x="10891836" y="2540000"/>
            <a:ext cx="40433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8 / 4</a:t>
            </a: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* 5</a:t>
            </a:r>
          </a:p>
        </p:txBody>
      </p:sp>
      <p:cxnSp>
        <p:nvCxnSpPr>
          <p:cNvPr id="398" name="Shape 398"/>
          <p:cNvCxnSpPr/>
          <p:nvPr/>
        </p:nvCxnSpPr>
        <p:spPr>
          <a:xfrm rot="10800000">
            <a:off x="11917975" y="1686224"/>
            <a:ext cx="277199" cy="837900"/>
          </a:xfrm>
          <a:prstGeom prst="straightConnector1">
            <a:avLst/>
          </a:prstGeom>
          <a:noFill/>
          <a:ln w="635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1298236" y="4000500"/>
            <a:ext cx="321786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</a:t>
            </a:r>
            <a:r>
              <a:rPr lang="en-US" sz="32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 * 5</a:t>
            </a:r>
          </a:p>
        </p:txBody>
      </p:sp>
      <p:cxnSp>
        <p:nvCxnSpPr>
          <p:cNvPr id="400" name="Shape 400"/>
          <p:cNvCxnSpPr/>
          <p:nvPr/>
        </p:nvCxnSpPr>
        <p:spPr>
          <a:xfrm flipV="1">
            <a:off x="12322173" y="3348026"/>
            <a:ext cx="74752" cy="652474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1" name="Shape 401"/>
          <p:cNvSpPr txBox="1"/>
          <p:nvPr/>
        </p:nvSpPr>
        <p:spPr>
          <a:xfrm>
            <a:off x="11590336" y="5638800"/>
            <a:ext cx="2259014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 + 10</a:t>
            </a:r>
          </a:p>
        </p:txBody>
      </p:sp>
      <p:cxnSp>
        <p:nvCxnSpPr>
          <p:cNvPr id="402" name="Shape 402"/>
          <p:cNvCxnSpPr>
            <a:endCxn id="399" idx="2"/>
          </p:cNvCxnSpPr>
          <p:nvPr/>
        </p:nvCxnSpPr>
        <p:spPr>
          <a:xfrm flipV="1">
            <a:off x="12785524" y="4800599"/>
            <a:ext cx="121644" cy="863725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3" name="Shape 403"/>
          <p:cNvSpPr txBox="1"/>
          <p:nvPr/>
        </p:nvSpPr>
        <p:spPr>
          <a:xfrm>
            <a:off x="12085636" y="6934200"/>
            <a:ext cx="723900" cy="800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200" u="none" strike="noStrike" cap="none" dirty="0">
                <a:solidFill>
                  <a:srgbClr val="FF99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11</a:t>
            </a:r>
          </a:p>
        </p:txBody>
      </p:sp>
      <p:cxnSp>
        <p:nvCxnSpPr>
          <p:cNvPr id="404" name="Shape 404"/>
          <p:cNvCxnSpPr/>
          <p:nvPr/>
        </p:nvCxnSpPr>
        <p:spPr>
          <a:xfrm rot="10800000">
            <a:off x="12225274" y="6308749"/>
            <a:ext cx="96899" cy="708000"/>
          </a:xfrm>
          <a:prstGeom prst="straightConnector1">
            <a:avLst/>
          </a:prstGeom>
          <a:noFill/>
          <a:ln w="63500" cap="rnd" cmpd="sng">
            <a:solidFill>
              <a:srgbClr val="FF99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1206411" y="1062050"/>
            <a:ext cx="7351799" cy="2955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 = 1 + 2 ** 3 / 4 *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11.0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  <p:grpSp>
        <p:nvGrpSpPr>
          <p:cNvPr id="18" name="Shape 386"/>
          <p:cNvGrpSpPr/>
          <p:nvPr/>
        </p:nvGrpSpPr>
        <p:grpSpPr>
          <a:xfrm>
            <a:off x="3028215" y="4450596"/>
            <a:ext cx="3553424" cy="3020428"/>
            <a:chOff x="-162233" y="-349272"/>
            <a:chExt cx="2684769" cy="3020428"/>
          </a:xfrm>
        </p:grpSpPr>
        <p:sp>
          <p:nvSpPr>
            <p:cNvPr id="19" name="Shape 387"/>
            <p:cNvSpPr txBox="1"/>
            <p:nvPr/>
          </p:nvSpPr>
          <p:spPr>
            <a:xfrm>
              <a:off x="-162233" y="-349272"/>
              <a:ext cx="2593469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Возведение в 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Слева направо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20" name="Shape 388"/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62166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11" name="Shape 411"/>
          <p:cNvSpPr txBox="1">
            <a:spLocks noGrp="1"/>
          </p:cNvSpPr>
          <p:nvPr>
            <p:ph idx="1"/>
          </p:nvPr>
        </p:nvSpPr>
        <p:spPr>
          <a:xfrm>
            <a:off x="812800" y="2887862"/>
            <a:ext cx="14630400" cy="5067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Помните правила сверху вниз</a:t>
            </a:r>
          </a:p>
          <a:p>
            <a:r>
              <a:rPr lang="ru-RU" sz="3600" dirty="0"/>
              <a:t>При написании кода - круглые скобки</a:t>
            </a:r>
          </a:p>
          <a:p>
            <a:r>
              <a:rPr lang="ru-RU" sz="3600" dirty="0"/>
              <a:t>При написании кода - делайте математические выражения достаточно простыми, чтобы их было легко понять.</a:t>
            </a:r>
          </a:p>
          <a:p>
            <a:r>
              <a:rPr lang="ru-RU" sz="3600" dirty="0"/>
              <a:t>Разбейте длинные серии математических операций, чтобы сделать их более понятными</a:t>
            </a:r>
          </a:p>
        </p:txBody>
      </p:sp>
      <p:grpSp>
        <p:nvGrpSpPr>
          <p:cNvPr id="7" name="Shape 386">
            <a:extLst>
              <a:ext uri="{FF2B5EF4-FFF2-40B4-BE49-F238E27FC236}">
                <a16:creationId xmlns:a16="http://schemas.microsoft.com/office/drawing/2014/main" id="{36018229-BD16-4275-A4FE-56B46AE33D93}"/>
              </a:ext>
            </a:extLst>
          </p:cNvPr>
          <p:cNvGrpSpPr/>
          <p:nvPr/>
        </p:nvGrpSpPr>
        <p:grpSpPr>
          <a:xfrm>
            <a:off x="11245941" y="1754897"/>
            <a:ext cx="3553424" cy="3020428"/>
            <a:chOff x="-162233" y="-349272"/>
            <a:chExt cx="2684769" cy="3020428"/>
          </a:xfrm>
        </p:grpSpPr>
        <p:sp>
          <p:nvSpPr>
            <p:cNvPr id="8" name="Shape 387">
              <a:extLst>
                <a:ext uri="{FF2B5EF4-FFF2-40B4-BE49-F238E27FC236}">
                  <a16:creationId xmlns:a16="http://schemas.microsoft.com/office/drawing/2014/main" id="{11C41A31-5356-4016-9AE8-16753F82B7B4}"/>
                </a:ext>
              </a:extLst>
            </p:cNvPr>
            <p:cNvSpPr txBox="1"/>
            <p:nvPr/>
          </p:nvSpPr>
          <p:spPr>
            <a:xfrm>
              <a:off x="-162233" y="-349272"/>
              <a:ext cx="2593469" cy="3020428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ru-RU" sz="3600" u="none" strike="noStrike" cap="none" dirty="0">
                  <a:solidFill>
                    <a:srgbClr val="FF00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Скобки</a:t>
              </a:r>
              <a:endPara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FF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Возведение в степень</a:t>
              </a:r>
              <a:endPara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Умножение</a:t>
              </a:r>
              <a:endPara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7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99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Сложение</a:t>
              </a:r>
              <a:endParaRPr lang="en-US" sz="3600" u="none" strike="noStrike" cap="none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ct val="25000"/>
                <a:buFont typeface="Cabin"/>
                <a:buNone/>
              </a:pPr>
              <a:r>
                <a:rPr lang="ru-RU" sz="3600" dirty="0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Слева направо</a:t>
              </a:r>
              <a:endPara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cxnSp>
          <p:nvCxnSpPr>
            <p:cNvPr id="9" name="Shape 388">
              <a:extLst>
                <a:ext uri="{FF2B5EF4-FFF2-40B4-BE49-F238E27FC236}">
                  <a16:creationId xmlns:a16="http://schemas.microsoft.com/office/drawing/2014/main" id="{C4BF516A-39FE-4AB6-AC2C-1DC76AB34F79}"/>
                </a:ext>
              </a:extLst>
            </p:cNvPr>
            <p:cNvCxnSpPr/>
            <p:nvPr/>
          </p:nvCxnSpPr>
          <p:spPr>
            <a:xfrm flipV="1">
              <a:off x="2522536" y="134936"/>
              <a:ext cx="0" cy="2051050"/>
            </a:xfrm>
            <a:prstGeom prst="straightConnector1">
              <a:avLst/>
            </a:prstGeom>
            <a:noFill/>
            <a:ln w="88900" cap="rnd" cmpd="sng">
              <a:solidFill>
                <a:schemeClr val="lt1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означает «Тип»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  <p:sp>
        <p:nvSpPr>
          <p:cNvPr id="436" name="Shape 436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5407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 </a:t>
            </a:r>
            <a:r>
              <a:rPr lang="ru-RU" sz="3600" dirty="0" err="1"/>
              <a:t>Python</a:t>
            </a:r>
            <a:r>
              <a:rPr lang="ru-RU" sz="3600" dirty="0"/>
              <a:t> переменные, литералы и константы имеют «тип»</a:t>
            </a:r>
          </a:p>
          <a:p>
            <a:r>
              <a:rPr lang="ru-RU" sz="3600" dirty="0" err="1"/>
              <a:t>Python</a:t>
            </a:r>
            <a:r>
              <a:rPr lang="ru-RU" sz="3600" dirty="0"/>
              <a:t> знает разницу между целым числом и строкой</a:t>
            </a:r>
          </a:p>
          <a:p>
            <a:r>
              <a:rPr lang="ru-RU" sz="3600" dirty="0"/>
              <a:t>Например, «+» означает «сложение», если что-то является числом, и «объединить», если что-то является строкой. </a:t>
            </a:r>
          </a:p>
        </p:txBody>
      </p:sp>
      <p:sp>
        <p:nvSpPr>
          <p:cNvPr id="437" name="Shape 437"/>
          <p:cNvSpPr txBox="1"/>
          <p:nvPr/>
        </p:nvSpPr>
        <p:spPr>
          <a:xfrm>
            <a:off x="9696450" y="3224956"/>
            <a:ext cx="607679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1 + 4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ddd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</p:txBody>
      </p:sp>
      <p:sp>
        <p:nvSpPr>
          <p:cNvPr id="438" name="Shape 438"/>
          <p:cNvSpPr txBox="1"/>
          <p:nvPr/>
        </p:nvSpPr>
        <p:spPr>
          <a:xfrm>
            <a:off x="9322576" y="7694909"/>
            <a:ext cx="62145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A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 = put together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822827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 имеет значение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4" name="Shape 444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71691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 err="1"/>
              <a:t>Python</a:t>
            </a:r>
            <a:r>
              <a:rPr lang="ru-RU" sz="3600" dirty="0"/>
              <a:t> знает, что такое «тип» </a:t>
            </a:r>
          </a:p>
          <a:p>
            <a:r>
              <a:rPr lang="ru-RU" sz="3600" dirty="0"/>
              <a:t>Некоторые операции запрещены</a:t>
            </a:r>
          </a:p>
          <a:p>
            <a:r>
              <a:rPr lang="ru-RU" sz="3600" dirty="0"/>
              <a:t>Вы не можете «добавить 1» к строке</a:t>
            </a:r>
          </a:p>
          <a:p>
            <a:r>
              <a:rPr lang="ru-RU" sz="3600" dirty="0"/>
              <a:t>Мы можем спросить </a:t>
            </a:r>
            <a:r>
              <a:rPr lang="ru-RU" sz="3600" dirty="0" err="1"/>
              <a:t>Python</a:t>
            </a:r>
            <a:r>
              <a:rPr lang="ru-RU" sz="3600" dirty="0"/>
              <a:t>, что это за тип, используя функцию </a:t>
            </a:r>
            <a:r>
              <a:rPr lang="ru-RU" sz="3600" dirty="0" err="1"/>
              <a:t>type</a:t>
            </a:r>
            <a:r>
              <a:rPr lang="ru-RU" sz="3600" dirty="0"/>
              <a:t> ()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8586779" y="2120900"/>
            <a:ext cx="7315200" cy="60467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'hello ' +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+ 1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8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eee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('hello')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class'str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Несколько типов чисел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1" name="Shape 451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8350250" cy="603408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У чисел есть два основных типа</a:t>
            </a:r>
          </a:p>
          <a:p>
            <a:r>
              <a:rPr lang="ru-RU" sz="3600" b="1" dirty="0"/>
              <a:t>- Целые числа - это целые числа: -14, -2, 0, 1, 100, 401233</a:t>
            </a:r>
          </a:p>
          <a:p>
            <a:r>
              <a:rPr lang="ru-RU" sz="3600" b="1" dirty="0"/>
              <a:t>- Числа с плавающей запятой имеют десятичные части: -2,5, 0,0, 98,6, 14,0</a:t>
            </a:r>
          </a:p>
          <a:p>
            <a:r>
              <a:rPr lang="ru-RU" sz="3600" dirty="0"/>
              <a:t>Есть и другие типы чисел - это вариации чисел с плавающей запятой и целых чисел.</a:t>
            </a:r>
          </a:p>
        </p:txBody>
      </p:sp>
      <p:sp>
        <p:nvSpPr>
          <p:cNvPr id="452" name="Shape 452"/>
          <p:cNvSpPr txBox="1"/>
          <p:nvPr/>
        </p:nvSpPr>
        <p:spPr>
          <a:xfrm>
            <a:off x="10598100" y="2235993"/>
            <a:ext cx="5238599" cy="5829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xx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98.6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temp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(1.0)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8" name="Shape 4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6921500" cy="64997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Когда вы помещаете в выражение целое число и число с плавающей запятой, целое число неявно преобразуется в число с плавающей запятой.</a:t>
            </a:r>
          </a:p>
          <a:p>
            <a:r>
              <a:rPr lang="ru-RU" sz="3600" dirty="0"/>
              <a:t>Вы можете контролировать это с помощью встроенных функций </a:t>
            </a:r>
            <a:r>
              <a:rPr lang="ru-RU" sz="3600" dirty="0" err="1"/>
              <a:t>int</a:t>
            </a:r>
            <a:r>
              <a:rPr lang="ru-RU" sz="3600" dirty="0"/>
              <a:t> () и </a:t>
            </a:r>
            <a:r>
              <a:rPr lang="ru-RU" sz="3600" dirty="0" err="1"/>
              <a:t>float</a:t>
            </a:r>
            <a:r>
              <a:rPr lang="ru-RU" sz="3600" dirty="0"/>
              <a:t> ().</a:t>
            </a:r>
          </a:p>
        </p:txBody>
      </p:sp>
      <p:sp>
        <p:nvSpPr>
          <p:cNvPr id="459" name="Shape 459"/>
          <p:cNvSpPr txBox="1"/>
          <p:nvPr/>
        </p:nvSpPr>
        <p:spPr>
          <a:xfrm>
            <a:off x="9048750" y="1890711"/>
            <a:ext cx="7010399" cy="5981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(99) 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199.0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42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class'int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f =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42.0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(f)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class'float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91852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1" name="Shape 421"/>
          <p:cNvSpPr txBox="1">
            <a:spLocks noGrp="1"/>
          </p:cNvSpPr>
          <p:nvPr>
            <p:ph idx="1"/>
          </p:nvPr>
        </p:nvSpPr>
        <p:spPr>
          <a:xfrm>
            <a:off x="812800" y="2457449"/>
            <a:ext cx="8235950" cy="39052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 дает в результате число с плавающей точкой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2" name="Shape 422"/>
          <p:cNvSpPr txBox="1"/>
          <p:nvPr/>
        </p:nvSpPr>
        <p:spPr>
          <a:xfrm>
            <a:off x="9527775" y="2647950"/>
            <a:ext cx="6417075" cy="468630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4.5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10.0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2.0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5.0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99.0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/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100.0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0.99</a:t>
            </a:r>
          </a:p>
        </p:txBody>
      </p:sp>
    </p:spTree>
    <p:extLst>
      <p:ext uri="{BB962C8B-B14F-4D97-AF65-F5344CB8AC3E}">
        <p14:creationId xmlns:p14="http://schemas.microsoft.com/office/powerpoint/2010/main" val="5245145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308758" y="785811"/>
            <a:ext cx="7787492" cy="2468027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строк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5" name="Shape 465"/>
          <p:cNvSpPr txBox="1">
            <a:spLocks noGrp="1"/>
          </p:cNvSpPr>
          <p:nvPr>
            <p:ph idx="1"/>
          </p:nvPr>
        </p:nvSpPr>
        <p:spPr>
          <a:xfrm>
            <a:off x="688769" y="3105150"/>
            <a:ext cx="7407481" cy="5283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Вы также можете использовать </a:t>
            </a:r>
            <a:r>
              <a:rPr lang="ru-RU" sz="3600" dirty="0" err="1"/>
              <a:t>int</a:t>
            </a:r>
            <a:r>
              <a:rPr lang="ru-RU" sz="3600" dirty="0"/>
              <a:t> () и </a:t>
            </a:r>
            <a:r>
              <a:rPr lang="ru-RU" sz="3600" dirty="0" err="1"/>
              <a:t>float</a:t>
            </a:r>
            <a:r>
              <a:rPr lang="ru-RU" sz="3600" dirty="0"/>
              <a:t> () для преобразования между строками и целыми числами.</a:t>
            </a:r>
          </a:p>
          <a:p>
            <a:r>
              <a:rPr lang="ru-RU" sz="3600" dirty="0"/>
              <a:t>Вы получите сообщение об ошибке, если строка не содержит числовых символов.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8470900" y="730250"/>
            <a:ext cx="7607300" cy="765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Can't convert '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 to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implicitly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ival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+ 1)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niv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nsv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lvl="0">
              <a:buClr>
                <a:srgbClr val="FF0000"/>
              </a:buClr>
              <a:buSzPct val="25000"/>
            </a:pP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ValueError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invalid literal for </a:t>
            </a:r>
            <a:r>
              <a:rPr lang="en-US" sz="2600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600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() with base 10: 'x'</a:t>
            </a:r>
            <a:endParaRPr lang="en-US" sz="2600" i="0" u="none" strike="noStrike" cap="none" dirty="0">
              <a:solidFill>
                <a:srgbClr val="E06666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652465" cy="110489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Пользовательский ввод</a:t>
            </a:r>
            <a:endParaRPr lang="en-US" sz="78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72" name="Shape 472"/>
          <p:cNvSpPr txBox="1">
            <a:spLocks noGrp="1"/>
          </p:cNvSpPr>
          <p:nvPr>
            <p:ph idx="1"/>
          </p:nvPr>
        </p:nvSpPr>
        <p:spPr>
          <a:xfrm>
            <a:off x="812800" y="2572988"/>
            <a:ext cx="6864350" cy="52959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4000" dirty="0"/>
              <a:t>Мы можем указать </a:t>
            </a:r>
            <a:r>
              <a:rPr lang="ru-RU" sz="4000" dirty="0" err="1"/>
              <a:t>Python</a:t>
            </a:r>
            <a:r>
              <a:rPr lang="ru-RU" sz="4000" dirty="0"/>
              <a:t> на паузу и прочитать данные от пользователя с помощью функции </a:t>
            </a:r>
            <a:r>
              <a:rPr lang="ru-RU" sz="4000" dirty="0" err="1"/>
              <a:t>input</a:t>
            </a:r>
            <a:r>
              <a:rPr lang="ru-RU" sz="4000" dirty="0"/>
              <a:t> ().</a:t>
            </a:r>
          </a:p>
          <a:p>
            <a:r>
              <a:rPr lang="ru-RU" sz="4000" dirty="0"/>
              <a:t>Функция </a:t>
            </a:r>
            <a:r>
              <a:rPr lang="ru-RU" sz="4000" dirty="0" err="1"/>
              <a:t>input</a:t>
            </a:r>
            <a:r>
              <a:rPr lang="ru-RU" sz="4000" dirty="0"/>
              <a:t> () возвращает строку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8578852" y="2752724"/>
            <a:ext cx="7077727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Who are you? 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'Welcome',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74" name="Shape 474"/>
          <p:cNvSpPr txBox="1"/>
          <p:nvPr/>
        </p:nvSpPr>
        <p:spPr>
          <a:xfrm>
            <a:off x="9385497" y="5254957"/>
            <a:ext cx="4679870" cy="1921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Кто ты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 </a:t>
            </a:r>
            <a:r>
              <a:rPr lang="en-US" sz="3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Добро пожаловать,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Chuck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0521950" cy="1778100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kk-KZ" sz="60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пользовательского ввода</a:t>
            </a:r>
            <a:endParaRPr lang="en-US" sz="60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80" name="Shape 480"/>
          <p:cNvSpPr txBox="1">
            <a:spLocks noGrp="1"/>
          </p:cNvSpPr>
          <p:nvPr>
            <p:ph idx="1"/>
          </p:nvPr>
        </p:nvSpPr>
        <p:spPr>
          <a:xfrm>
            <a:off x="812800" y="3051958"/>
            <a:ext cx="7245350" cy="5115729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3600" dirty="0"/>
              <a:t>Если мы хотим прочитать число от пользователя, мы должны преобразовать его из строки в число, используя функцию преобразования типа.</a:t>
            </a:r>
          </a:p>
          <a:p>
            <a:r>
              <a:rPr lang="ru-RU" sz="3600" dirty="0"/>
              <a:t>Позже мы разберемся с неверными входными данными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8862999" y="3683000"/>
            <a:ext cx="6831899" cy="1778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Europe floor?</a:t>
            </a:r>
            <a:r>
              <a:rPr lang="en-US" sz="28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'US floor',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usf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198100" y="6515100"/>
            <a:ext cx="4569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Europe floor? </a:t>
            </a:r>
            <a:r>
              <a:rPr lang="en-US" sz="3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floor 1</a:t>
            </a:r>
          </a:p>
        </p:txBody>
      </p:sp>
      <p:pic>
        <p:nvPicPr>
          <p:cNvPr id="483" name="Shape 4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153875" y="1193800"/>
            <a:ext cx="3174900" cy="2121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xfrm>
            <a:off x="1300869" y="588718"/>
            <a:ext cx="12539631" cy="186737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812800" y="2529191"/>
            <a:ext cx="14630400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Вы не можете использовать зарезервированные слова в качестве имен / идентификаторов переменных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789066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975938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 в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Все, что находится после #, игнорируется </a:t>
            </a:r>
            <a:r>
              <a:rPr lang="ru-RU" sz="3600" dirty="0" err="1"/>
              <a:t>Python</a:t>
            </a:r>
            <a:endParaRPr lang="ru-RU" sz="3600" dirty="0"/>
          </a:p>
          <a:p>
            <a:r>
              <a:rPr lang="ru-RU" sz="3600" dirty="0"/>
              <a:t>Зачем комментировать?</a:t>
            </a:r>
          </a:p>
          <a:p>
            <a:r>
              <a:rPr lang="ru-RU" sz="3600" dirty="0"/>
              <a:t>-</a:t>
            </a:r>
            <a:r>
              <a:rPr lang="ru-RU" sz="3600" b="1" dirty="0"/>
              <a:t> </a:t>
            </a:r>
            <a:r>
              <a:rPr lang="ru-RU" sz="3600" dirty="0"/>
              <a:t>Опишите, что будет происходить в последовательности кода</a:t>
            </a:r>
          </a:p>
          <a:p>
            <a:r>
              <a:rPr lang="ru-RU" sz="3600" dirty="0"/>
              <a:t>- Документируйте, кто написал код, или другую вспомогательную информацию</a:t>
            </a:r>
          </a:p>
          <a:p>
            <a:r>
              <a:rPr lang="ru-RU" sz="3600" dirty="0"/>
              <a:t>- Отключите строку кода - возможно, временно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3873665" y="923307"/>
            <a:ext cx="8234400" cy="7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Get the name of the file and open 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Count word frequency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FFFFFF"/>
              </a:buClr>
              <a:buSzPct val="25000"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400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Find the most common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# All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Cabin"/>
              <a:buNone/>
            </a:pPr>
            <a:r>
              <a:rPr lang="en-US" sz="24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rint(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400" i="0" u="none" strike="noStrike" cap="none" dirty="0" err="1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4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Shape 540"/>
          <p:cNvSpPr txBox="1">
            <a:spLocks noGrp="1"/>
          </p:cNvSpPr>
          <p:nvPr>
            <p:ph type="title"/>
          </p:nvPr>
        </p:nvSpPr>
        <p:spPr>
          <a:xfrm>
            <a:off x="812800" y="785812"/>
            <a:ext cx="13745390" cy="11048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1" name="Shape 541"/>
          <p:cNvSpPr txBox="1">
            <a:spLocks noGrp="1"/>
          </p:cNvSpPr>
          <p:nvPr>
            <p:ph idx="1"/>
          </p:nvPr>
        </p:nvSpPr>
        <p:spPr>
          <a:xfrm>
            <a:off x="1362894" y="2659529"/>
            <a:ext cx="6427286" cy="550815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Тип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мнемоника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Операторы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Приоритет операторов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None/>
            </a:pPr>
            <a:endParaRPr sz="3600" dirty="0"/>
          </a:p>
        </p:txBody>
      </p:sp>
      <p:sp>
        <p:nvSpPr>
          <p:cNvPr id="543" name="Shape 543"/>
          <p:cNvSpPr txBox="1">
            <a:spLocks noGrp="1"/>
          </p:cNvSpPr>
          <p:nvPr>
            <p:ph type="body" idx="4294967295"/>
          </p:nvPr>
        </p:nvSpPr>
        <p:spPr>
          <a:xfrm>
            <a:off x="9723438" y="2659063"/>
            <a:ext cx="6532562" cy="53959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Целочисленное деление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Преобразование типов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Пользовательский ввод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685800" marR="0" lvl="0" indent="-3293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Комментарии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(#)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/>
          <p:nvPr/>
        </p:nvSpPr>
        <p:spPr>
          <a:xfrm>
            <a:off x="687387" y="985837"/>
            <a:ext cx="468026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3800" u="none" strike="noStrike" cap="none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Управжнение</a:t>
            </a:r>
            <a:endParaRPr lang="en-US" sz="38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5" name="Shape 535"/>
          <p:cNvSpPr txBox="1"/>
          <p:nvPr/>
        </p:nvSpPr>
        <p:spPr>
          <a:xfrm>
            <a:off x="2908300" y="2413000"/>
            <a:ext cx="10706100" cy="55909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457200" lvl="0">
              <a:buClr>
                <a:schemeClr val="lt1"/>
              </a:buClr>
              <a:buSzPct val="25000"/>
            </a:pPr>
            <a:r>
              <a:rPr lang="ru-RU" sz="4000" dirty="0"/>
              <a:t>Напишите программу, которая предлагала бы пользователю указать часы и почасовую ставку для расчета заработной платы брутто</a:t>
            </a:r>
            <a:b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Hours: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35</a:t>
            </a: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Enter Rate: </a:t>
            </a:r>
            <a:r>
              <a:rPr lang="en-US" sz="3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2.75 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en-US" sz="38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Pay: 96.25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314641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Переменная - это именованное место в памяти, где программист может хранить данные, а затем извлекать данные, используя переменную «имя».</a:t>
            </a:r>
          </a:p>
          <a:p>
            <a:r>
              <a:rPr lang="ru-RU" sz="3200" dirty="0"/>
              <a:t>Программисты могут выбирать имена переменных</a:t>
            </a:r>
          </a:p>
          <a:p>
            <a:r>
              <a:rPr lang="ru-RU" sz="3200" dirty="0"/>
              <a:t>Вы можете изменить содержимое переменной в более поздней инструкции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2499175" y="5527614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2624125" y="8034325"/>
            <a:ext cx="3789000" cy="8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4800"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Переменные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31226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200" dirty="0"/>
              <a:t>Переменная - это именованное место в памяти, где программист может хранить данные, а затем извлекать данные, используя переменную «имя».</a:t>
            </a:r>
          </a:p>
          <a:p>
            <a:r>
              <a:rPr lang="ru-RU" sz="3200" dirty="0"/>
              <a:t>Программисты могут выбирать имена переменных</a:t>
            </a:r>
          </a:p>
          <a:p>
            <a:r>
              <a:rPr lang="ru-RU" sz="3200" dirty="0"/>
              <a:t>Вы можете изменить содержимое переменной в более поздней инструкции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0388600" y="50831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12.2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9534525" y="5280014"/>
            <a:ext cx="4445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0350500" y="6721464"/>
            <a:ext cx="5016500" cy="1270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9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9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14               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9518650" y="6924664"/>
            <a:ext cx="404811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2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grpSp>
        <p:nvGrpSpPr>
          <p:cNvPr id="10" name="Shape 276"/>
          <p:cNvGrpSpPr/>
          <p:nvPr/>
        </p:nvGrpSpPr>
        <p:grpSpPr>
          <a:xfrm>
            <a:off x="10690224" y="5319702"/>
            <a:ext cx="763600" cy="903398"/>
            <a:chOff x="0" y="0"/>
            <a:chExt cx="762000" cy="901775"/>
          </a:xfrm>
        </p:grpSpPr>
        <p:cxnSp>
          <p:nvCxnSpPr>
            <p:cNvPr id="11" name="Shape 277"/>
            <p:cNvCxnSpPr/>
            <p:nvPr/>
          </p:nvCxnSpPr>
          <p:spPr>
            <a:xfrm flipH="1">
              <a:off x="0" y="15875"/>
              <a:ext cx="762000" cy="885900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cxnSp>
          <p:nvCxnSpPr>
            <p:cNvPr id="12" name="Shape 278"/>
            <p:cNvCxnSpPr/>
            <p:nvPr/>
          </p:nvCxnSpPr>
          <p:spPr>
            <a:xfrm>
              <a:off x="0" y="0"/>
              <a:ext cx="571500" cy="796799"/>
            </a:xfrm>
            <a:prstGeom prst="straightConnector1">
              <a:avLst/>
            </a:prstGeom>
            <a:noFill/>
            <a:ln w="63500" cap="rnd" cmpd="sng">
              <a:solidFill>
                <a:srgbClr val="FFFF00"/>
              </a:solidFill>
              <a:prstDash val="solid"/>
              <a:miter/>
              <a:headEnd type="none" w="med" len="med"/>
              <a:tailEnd type="none" w="med" len="med"/>
            </a:ln>
          </p:spPr>
        </p:cxnSp>
      </p:grpSp>
      <p:sp>
        <p:nvSpPr>
          <p:cNvPr id="13" name="Shape 279"/>
          <p:cNvSpPr txBox="1"/>
          <p:nvPr/>
        </p:nvSpPr>
        <p:spPr>
          <a:xfrm>
            <a:off x="11852275" y="5256202"/>
            <a:ext cx="1669799" cy="939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5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100</a:t>
            </a:r>
          </a:p>
        </p:txBody>
      </p:sp>
      <p:sp>
        <p:nvSpPr>
          <p:cNvPr id="14" name="Shape 263"/>
          <p:cNvSpPr txBox="1"/>
          <p:nvPr/>
        </p:nvSpPr>
        <p:spPr>
          <a:xfrm>
            <a:off x="2624125" y="5314827"/>
            <a:ext cx="4038900" cy="23876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12.2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y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14</a:t>
            </a:r>
          </a:p>
          <a:p>
            <a:r>
              <a:rPr lang="en-US" sz="4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4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8049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 txBox="1">
            <a:spLocks noGrp="1"/>
          </p:cNvSpPr>
          <p:nvPr>
            <p:ph type="title"/>
          </p:nvPr>
        </p:nvSpPr>
        <p:spPr>
          <a:xfrm>
            <a:off x="861482" y="603625"/>
            <a:ext cx="12539631" cy="167643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Правила имен переменных </a:t>
            </a:r>
            <a:r>
              <a:rPr lang="en-US" sz="5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286" name="Shape 286"/>
          <p:cNvSpPr txBox="1">
            <a:spLocks noGrp="1"/>
          </p:cNvSpPr>
          <p:nvPr>
            <p:ph idx="1"/>
          </p:nvPr>
        </p:nvSpPr>
        <p:spPr>
          <a:xfrm>
            <a:off x="812800" y="2133601"/>
            <a:ext cx="14630400" cy="31242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Должен начинаться с буквы или подчеркивания _ </a:t>
            </a:r>
          </a:p>
          <a:p>
            <a:r>
              <a:rPr lang="ru-RU" sz="3600" dirty="0"/>
              <a:t>Должен состоять из букв, цифр и знаков подчеркивания.</a:t>
            </a:r>
          </a:p>
          <a:p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Чувствительны к регистру</a:t>
            </a:r>
            <a:b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4291" y="5500691"/>
            <a:ext cx="115515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Good: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 eggs   spam23    _speed</a:t>
            </a:r>
          </a:p>
          <a:p>
            <a:r>
              <a:rPr lang="en-US" sz="3600" dirty="0">
                <a:solidFill>
                  <a:srgbClr val="FF545A"/>
                </a:solidFill>
                <a:latin typeface="Courier" charset="0"/>
                <a:ea typeface="Courier" charset="0"/>
                <a:cs typeface="Courier" charset="0"/>
              </a:rPr>
              <a:t>Bad:</a:t>
            </a:r>
            <a:r>
              <a:rPr lang="en-US" sz="36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 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23spam     #sign  var.12</a:t>
            </a:r>
          </a:p>
          <a:p>
            <a:r>
              <a:rPr lang="en-US" sz="3600" dirty="0">
                <a:solidFill>
                  <a:srgbClr val="00FDFF"/>
                </a:solidFill>
                <a:latin typeface="Courier" charset="0"/>
                <a:ea typeface="Courier" charset="0"/>
                <a:cs typeface="Courier" charset="0"/>
              </a:rPr>
              <a:t>Different:    </a:t>
            </a:r>
            <a:r>
              <a:rPr lang="en-US" sz="36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spam   Spam   SPAM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algn="ctr"/>
            <a:r>
              <a:rPr lang="ru-RU" sz="5400" dirty="0">
                <a:solidFill>
                  <a:srgbClr val="FFC000"/>
                </a:solidFill>
              </a:rPr>
              <a:t>Мнемонические имена переменных</a:t>
            </a:r>
            <a:endParaRPr lang="ru-RU" sz="5400" dirty="0">
              <a:solidFill>
                <a:srgbClr val="FFC000"/>
              </a:solidFill>
              <a:effectLst/>
            </a:endParaRPr>
          </a:p>
        </p:txBody>
      </p:sp>
      <p:sp>
        <p:nvSpPr>
          <p:cNvPr id="507" name="Shape 507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9958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r>
              <a:rPr lang="ru-RU" sz="2800" dirty="0"/>
              <a:t>Поскольку нам, программистам, предоставляется выбор имен переменных, существует несколько «лучших практик».</a:t>
            </a:r>
          </a:p>
          <a:p>
            <a:r>
              <a:rPr lang="ru-RU" sz="2800" dirty="0"/>
              <a:t>Мы называем переменные, чтобы помочь нам запомнить, что мы собираемся в них хранить («мнемоника» = «помощь в запоминании»).</a:t>
            </a:r>
          </a:p>
          <a:p>
            <a:r>
              <a:rPr lang="ru-RU" sz="2800" dirty="0"/>
              <a:t>Это может сбить с толку начинающих студентов, потому что хорошо названные переменные часто «звучат» настолько хорошо, что должны быть ключевыми словами.</a:t>
            </a:r>
          </a:p>
        </p:txBody>
      </p:sp>
      <p:sp>
        <p:nvSpPr>
          <p:cNvPr id="508" name="Shape 508"/>
          <p:cNvSpPr txBox="1"/>
          <p:nvPr/>
        </p:nvSpPr>
        <p:spPr>
          <a:xfrm>
            <a:off x="3980350" y="7521575"/>
            <a:ext cx="82953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http://en.wikipedia.org/wiki/Mnemonic </a:t>
            </a:r>
          </a:p>
        </p:txBody>
      </p:sp>
    </p:spTree>
    <p:extLst>
      <p:ext uri="{BB962C8B-B14F-4D97-AF65-F5344CB8AC3E}">
        <p14:creationId xmlns:p14="http://schemas.microsoft.com/office/powerpoint/2010/main" val="135090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1358571" y="4889432"/>
            <a:ext cx="4959102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Что делают эти кусочки кода?</a:t>
            </a:r>
            <a:endParaRPr lang="en-US" sz="38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538418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/>
          <p:nvPr/>
        </p:nvSpPr>
        <p:spPr>
          <a:xfrm>
            <a:off x="1208073" y="1676400"/>
            <a:ext cx="83414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x1q3z9ocd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x1q3z9afd = 12.50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x1q3p9afd = x1q3z9ocd * x1q3z9afd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print(x1q3p9afd)</a:t>
            </a:r>
          </a:p>
        </p:txBody>
      </p:sp>
      <p:sp>
        <p:nvSpPr>
          <p:cNvPr id="520" name="Shape 520"/>
          <p:cNvSpPr txBox="1"/>
          <p:nvPr/>
        </p:nvSpPr>
        <p:spPr>
          <a:xfrm>
            <a:off x="11531600" y="1676400"/>
            <a:ext cx="2109899" cy="233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a = 35.0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 = 12.50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 = a * b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print(c)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x="1536700" y="5594763"/>
            <a:ext cx="418641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600" dirty="0"/>
              <a:t>Что делают эти кусочки кода?</a:t>
            </a:r>
            <a:endParaRPr lang="en-US" sz="360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435388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678</TotalTime>
  <Words>1861</Words>
  <Application>Microsoft Office PowerPoint</Application>
  <PresentationFormat>Произвольный</PresentationFormat>
  <Paragraphs>356</Paragraphs>
  <Slides>33</Slides>
  <Notes>32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Cabin</vt:lpstr>
      <vt:lpstr>Century Gothic</vt:lpstr>
      <vt:lpstr>Courier</vt:lpstr>
      <vt:lpstr>Gill Sans</vt:lpstr>
      <vt:lpstr>Wingdings 3</vt:lpstr>
      <vt:lpstr>Ион</vt:lpstr>
      <vt:lpstr>Лекция 3 Переменные, Выражения, и Утверждения</vt:lpstr>
      <vt:lpstr>Константы</vt:lpstr>
      <vt:lpstr>Зарезервированные слова</vt:lpstr>
      <vt:lpstr>Переменные</vt:lpstr>
      <vt:lpstr>Переменные</vt:lpstr>
      <vt:lpstr>Правила имен переменных Python</vt:lpstr>
      <vt:lpstr>Мнемонические имена переменных</vt:lpstr>
      <vt:lpstr>Презентация PowerPoint</vt:lpstr>
      <vt:lpstr>Презентация PowerPoint</vt:lpstr>
      <vt:lpstr>Презентация PowerPoint</vt:lpstr>
      <vt:lpstr>Предложения или строки</vt:lpstr>
      <vt:lpstr>Выражение присваивания</vt:lpstr>
      <vt:lpstr>Презентация PowerPoint</vt:lpstr>
      <vt:lpstr>Презентация PowerPoint</vt:lpstr>
      <vt:lpstr>Выражения…</vt:lpstr>
      <vt:lpstr>Числовые выражения</vt:lpstr>
      <vt:lpstr>Числовые выражения</vt:lpstr>
      <vt:lpstr>Порядок оценки</vt:lpstr>
      <vt:lpstr>Правила приоритета операторов</vt:lpstr>
      <vt:lpstr>Презентация PowerPoint</vt:lpstr>
      <vt:lpstr>Приоритет операторов</vt:lpstr>
      <vt:lpstr>Что означает «Тип»?</vt:lpstr>
      <vt:lpstr>Тип имеет значение</vt:lpstr>
      <vt:lpstr>Несколько типов чисел</vt:lpstr>
      <vt:lpstr>Преобразование типов</vt:lpstr>
      <vt:lpstr>Целочисленное деление</vt:lpstr>
      <vt:lpstr>Преобразование строк</vt:lpstr>
      <vt:lpstr>Пользовательский ввод</vt:lpstr>
      <vt:lpstr>Преобразование пользовательского ввода</vt:lpstr>
      <vt:lpstr>Комментарии в Python</vt:lpstr>
      <vt:lpstr>Презентация PowerPoint</vt:lpstr>
      <vt:lpstr>Резюме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Variables, Expressions, and Statements</dc:title>
  <cp:lastModifiedBy>Владислав Карюкин</cp:lastModifiedBy>
  <cp:revision>95</cp:revision>
  <cp:lastPrinted>2016-11-29T05:21:41Z</cp:lastPrinted>
  <dcterms:modified xsi:type="dcterms:W3CDTF">2021-09-09T09:48:36Z</dcterms:modified>
</cp:coreProperties>
</file>